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Layouts/slideLayout4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Slides/notesSlide4.xml" ContentType="application/vnd.openxmlformats-officedocument.presentationml.notes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viewProps.xml" ContentType="application/vnd.openxmlformats-officedocument.presentationml.viewProps+xml"/>
  <Override PartName="/ppt/notesSlides/notesSlide1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8.xml" ContentType="application/vnd.openxmlformats-officedocument.presentationml.slideLayout+xml"/>
  <Override PartName="/ppt/presProps.xml" ContentType="application/vnd.openxmlformats-officedocument.presentationml.presProp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624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dced68c31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dced68c31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dced68c31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dced68c31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dced68c31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dced68c31e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dced68c31e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dced68c31e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dced68c31e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dced68c31e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dced68c31e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dced68c31e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dced68c31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dced68c31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dced68c31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dced68c31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geomorph.2024.10940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://p.e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azsgc_text_white_l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775" y="2797661"/>
            <a:ext cx="1554525" cy="2075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 title="nic_web300x250ppi thumb.png"/>
          <p:cNvPicPr preferRelativeResize="0"/>
          <p:nvPr/>
        </p:nvPicPr>
        <p:blipFill rotWithShape="1">
          <a:blip r:embed="rId4">
            <a:alphaModFix/>
          </a:blip>
          <a:srcRect b="18785"/>
          <a:stretch/>
        </p:blipFill>
        <p:spPr>
          <a:xfrm>
            <a:off x="7321175" y="2879187"/>
            <a:ext cx="1554516" cy="13298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2350" y="0"/>
            <a:ext cx="9144000" cy="2571900"/>
          </a:xfrm>
          <a:prstGeom prst="rect">
            <a:avLst/>
          </a:prstGeom>
          <a:solidFill>
            <a:srgbClr val="18275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293950" y="501000"/>
            <a:ext cx="8560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1"/>
                </a:solidFill>
              </a:rPr>
              <a:t>Adaptive Segmentation and Automated Morphometric Analysis of Monogenetic Volcanic Cones in Distributed Fields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740300" y="2697900"/>
            <a:ext cx="5663400" cy="19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dk1"/>
                </a:solidFill>
              </a:rPr>
              <a:t>Aubrey Schrameck</a:t>
            </a:r>
            <a:endParaRPr sz="1500" b="1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</a:rPr>
              <a:t>Jean-Francois Smekens</a:t>
            </a:r>
            <a:endParaRPr sz="1500" b="1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dk1"/>
                </a:solidFill>
              </a:rPr>
              <a:t>Northern Arizona University</a:t>
            </a:r>
            <a:endParaRPr sz="1500" b="1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dk1"/>
                </a:solidFill>
              </a:rPr>
              <a:t>Arizona Space Grant - Student Symposium</a:t>
            </a:r>
            <a:endParaRPr sz="1500" b="1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</a:rPr>
              <a:t>April 18, 2026</a:t>
            </a:r>
            <a:endParaRPr sz="1500" b="1" dirty="0">
              <a:solidFill>
                <a:schemeClr val="dk2"/>
              </a:solidFill>
            </a:endParaRPr>
          </a:p>
        </p:txBody>
      </p:sp>
      <p:pic>
        <p:nvPicPr>
          <p:cNvPr id="59" name="Google Shape;59;p13" title="Ligature-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9150" y="4516343"/>
            <a:ext cx="1818580" cy="4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2350" y="0"/>
            <a:ext cx="9144000" cy="832200"/>
          </a:xfrm>
          <a:prstGeom prst="rect">
            <a:avLst/>
          </a:prstGeom>
          <a:solidFill>
            <a:srgbClr val="18275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209375" y="832200"/>
            <a:ext cx="8622900" cy="39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What is a distributed volcanic field?</a:t>
            </a:r>
            <a:endParaRPr sz="1700" b="1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A region containing many small volcanoes spread across a broad area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Eruptions occur at multiple separate vents, rather than one central volcano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Often includes monogenetic cones (cones formed by a single eruption)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Can remain preserved in the landscape for thousands to millions of years</a:t>
            </a: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Why do we care?</a:t>
            </a:r>
            <a:endParaRPr sz="1700" b="1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Preserves a record of past volcanic activity across time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Helps us understand how eruptions start and evolve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Enables comparison of volcanic features across large regions and even extraterrestrial planets</a:t>
            </a:r>
            <a:endParaRPr sz="1700" dirty="0">
              <a:solidFill>
                <a:schemeClr val="dk1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09375" y="92850"/>
            <a:ext cx="856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</a:rPr>
              <a:t> Distributed Volcanic Fields: What &amp; Why</a:t>
            </a:r>
            <a:endParaRPr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2350" y="0"/>
            <a:ext cx="9144000" cy="832200"/>
          </a:xfrm>
          <a:prstGeom prst="rect">
            <a:avLst/>
          </a:prstGeom>
          <a:solidFill>
            <a:srgbClr val="18275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211368" y="925050"/>
            <a:ext cx="5823775" cy="39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Key Limitations</a:t>
            </a:r>
            <a:endParaRPr sz="1700" b="1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Inconsistent methods: </a:t>
            </a:r>
            <a:r>
              <a:rPr lang="en" sz="1700" dirty="0">
                <a:solidFill>
                  <a:schemeClr val="dk1"/>
                </a:solidFill>
              </a:rPr>
              <a:t>Different studies use different mapping approaches, reducing reproducibility</a:t>
            </a:r>
            <a:endParaRPr sz="1700" b="1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Overlapping shapes: </a:t>
            </a:r>
            <a:r>
              <a:rPr lang="en" sz="1700" dirty="0">
                <a:solidFill>
                  <a:schemeClr val="dk1"/>
                </a:solidFill>
              </a:rPr>
              <a:t>Different eruption types can produce very similar cone shapes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Erosion effects: </a:t>
            </a:r>
            <a:r>
              <a:rPr lang="en" sz="1700" dirty="0">
                <a:solidFill>
                  <a:schemeClr val="dk1"/>
                </a:solidFill>
              </a:rPr>
              <a:t>Weathering and erosion gradually change geometry over time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Limited sample sizes: </a:t>
            </a:r>
            <a:r>
              <a:rPr lang="en" sz="1700" dirty="0">
                <a:solidFill>
                  <a:schemeClr val="dk1"/>
                </a:solidFill>
              </a:rPr>
              <a:t>Many studies analyze only small datasets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Scalability challenges: </a:t>
            </a:r>
            <a:r>
              <a:rPr lang="en" sz="1700" dirty="0">
                <a:solidFill>
                  <a:schemeClr val="dk1"/>
                </a:solidFill>
              </a:rPr>
              <a:t>Some regions contain tens of thousands of cones requiring automated approaches</a:t>
            </a:r>
            <a:endParaRPr sz="1700" dirty="0">
              <a:solidFill>
                <a:schemeClr val="dk1"/>
              </a:solidFill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209375" y="92850"/>
            <a:ext cx="856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</a:rPr>
              <a:t>Limitations of Current Methods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74" name="Google Shape;74;p15" title="Cone 2 (2).png"/>
          <p:cNvPicPr preferRelativeResize="0"/>
          <p:nvPr/>
        </p:nvPicPr>
        <p:blipFill rotWithShape="1">
          <a:blip r:embed="rId3">
            <a:alphaModFix/>
          </a:blip>
          <a:srcRect l="36114" r="28570"/>
          <a:stretch/>
        </p:blipFill>
        <p:spPr>
          <a:xfrm>
            <a:off x="209375" y="979375"/>
            <a:ext cx="2915328" cy="399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350" y="0"/>
            <a:ext cx="9144000" cy="832200"/>
          </a:xfrm>
          <a:prstGeom prst="rect">
            <a:avLst/>
          </a:prstGeom>
          <a:solidFill>
            <a:srgbClr val="18275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164429" y="1199901"/>
            <a:ext cx="53004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Automated pipeline:</a:t>
            </a:r>
            <a:endParaRPr sz="1700" b="1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Standardizes</a:t>
            </a:r>
            <a:r>
              <a:rPr lang="en" sz="1700" dirty="0">
                <a:solidFill>
                  <a:schemeClr val="dk1"/>
                </a:solidFill>
              </a:rPr>
              <a:t> how cones are identified 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Extracts</a:t>
            </a:r>
            <a:r>
              <a:rPr lang="en" sz="1700" dirty="0">
                <a:solidFill>
                  <a:schemeClr val="dk1"/>
                </a:solidFill>
              </a:rPr>
              <a:t> key measurements 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Scales </a:t>
            </a:r>
            <a:r>
              <a:rPr lang="en" sz="1700" dirty="0">
                <a:solidFill>
                  <a:schemeClr val="dk1"/>
                </a:solidFill>
              </a:rPr>
              <a:t>efficiently from regional datasets to planetary-scale studies</a:t>
            </a: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Current Application:</a:t>
            </a:r>
            <a:endParaRPr sz="1700" b="1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445 volcanic cones</a:t>
            </a:r>
            <a:r>
              <a:rPr lang="en" sz="1700" dirty="0">
                <a:solidFill>
                  <a:schemeClr val="dk1"/>
                </a:solidFill>
              </a:rPr>
              <a:t> analyzed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San Francisco Volcanic Field, Northern Arizona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High-resolution </a:t>
            </a:r>
            <a:r>
              <a:rPr lang="en" sz="1700" b="1" dirty="0">
                <a:solidFill>
                  <a:schemeClr val="dk1"/>
                </a:solidFill>
              </a:rPr>
              <a:t>1-meter elevation data</a:t>
            </a:r>
            <a:r>
              <a:rPr lang="en" sz="1700" dirty="0">
                <a:solidFill>
                  <a:schemeClr val="dk1"/>
                </a:solidFill>
              </a:rPr>
              <a:t> from the United States Geological Survey (USGS) </a:t>
            </a:r>
            <a:endParaRPr sz="1700" b="1" dirty="0">
              <a:solidFill>
                <a:schemeClr val="dk1"/>
              </a:solidFill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209375" y="92850"/>
            <a:ext cx="856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</a:rPr>
              <a:t>Core Goals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82" name="Google Shape;82;p16" title="coordinates.png"/>
          <p:cNvPicPr preferRelativeResize="0"/>
          <p:nvPr/>
        </p:nvPicPr>
        <p:blipFill rotWithShape="1">
          <a:blip r:embed="rId3">
            <a:alphaModFix/>
          </a:blip>
          <a:srcRect l="15793" t="3078" r="19243" b="750"/>
          <a:stretch/>
        </p:blipFill>
        <p:spPr>
          <a:xfrm>
            <a:off x="5541250" y="1512050"/>
            <a:ext cx="3440302" cy="348914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307675" y="991125"/>
            <a:ext cx="47100" cy="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162450" y="734417"/>
            <a:ext cx="88191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Our Goal: </a:t>
            </a:r>
            <a:r>
              <a:rPr lang="en" sz="1700" dirty="0">
                <a:solidFill>
                  <a:schemeClr val="dk1"/>
                </a:solidFill>
              </a:rPr>
              <a:t>Develop a </a:t>
            </a:r>
            <a:r>
              <a:rPr lang="en" sz="1700" b="1" dirty="0">
                <a:solidFill>
                  <a:schemeClr val="dk1"/>
                </a:solidFill>
              </a:rPr>
              <a:t>reproducible, scalable, and adaptive pipeline</a:t>
            </a:r>
            <a:r>
              <a:rPr lang="en" sz="1700" dirty="0">
                <a:solidFill>
                  <a:schemeClr val="dk1"/>
                </a:solidFill>
              </a:rPr>
              <a:t> for analyzing cones</a:t>
            </a: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/>
          <p:nvPr/>
        </p:nvSpPr>
        <p:spPr>
          <a:xfrm>
            <a:off x="2350" y="0"/>
            <a:ext cx="9144000" cy="832200"/>
          </a:xfrm>
          <a:prstGeom prst="rect">
            <a:avLst/>
          </a:prstGeom>
          <a:solidFill>
            <a:srgbClr val="18275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4190353" y="1091008"/>
            <a:ext cx="47241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How it works</a:t>
            </a:r>
            <a:endParaRPr sz="1700" b="1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Retrieve data:</a:t>
            </a:r>
            <a:r>
              <a:rPr lang="en" sz="1700" dirty="0">
                <a:solidFill>
                  <a:schemeClr val="dk1"/>
                </a:solidFill>
              </a:rPr>
              <a:t> Download and combine elevation maps surrounding center point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Scan the shape:</a:t>
            </a:r>
            <a:r>
              <a:rPr lang="en" sz="1700" dirty="0">
                <a:solidFill>
                  <a:schemeClr val="dk1"/>
                </a:solidFill>
              </a:rPr>
              <a:t> Calculate slopes along lines radiating from the center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Detect features:</a:t>
            </a:r>
            <a:endParaRPr sz="1700" b="1" dirty="0">
              <a:solidFill>
                <a:schemeClr val="dk1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 dirty="0">
                <a:solidFill>
                  <a:schemeClr val="dk1"/>
                </a:solidFill>
              </a:rPr>
              <a:t>Highest point → crater rim</a:t>
            </a:r>
            <a:endParaRPr sz="1700" dirty="0">
              <a:solidFill>
                <a:schemeClr val="dk1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 dirty="0">
                <a:solidFill>
                  <a:schemeClr val="dk1"/>
                </a:solidFill>
              </a:rPr>
              <a:t>Outer edge → cone base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Refine results:</a:t>
            </a:r>
            <a:r>
              <a:rPr lang="en" sz="1700" dirty="0">
                <a:solidFill>
                  <a:schemeClr val="dk1"/>
                </a:solidFill>
              </a:rPr>
              <a:t> Smooth boundaries and create clean cone and crater outlines</a:t>
            </a: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 dirty="0">
                <a:solidFill>
                  <a:schemeClr val="dk1"/>
                </a:solidFill>
              </a:rPr>
              <a:t>Iteratively expand search until edges are found</a:t>
            </a:r>
            <a:endParaRPr sz="1700" dirty="0"/>
          </a:p>
        </p:txBody>
      </p:sp>
      <p:sp>
        <p:nvSpPr>
          <p:cNvPr id="91" name="Google Shape;91;p17"/>
          <p:cNvSpPr txBox="1"/>
          <p:nvPr/>
        </p:nvSpPr>
        <p:spPr>
          <a:xfrm>
            <a:off x="209375" y="92850"/>
            <a:ext cx="856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</a:rPr>
              <a:t>Stage 1: Adaptive DEM Segmentation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92" name="Google Shape;92;p17" title="Cone 38 (2).png"/>
          <p:cNvPicPr preferRelativeResize="0"/>
          <p:nvPr/>
        </p:nvPicPr>
        <p:blipFill rotWithShape="1">
          <a:blip r:embed="rId3">
            <a:alphaModFix/>
          </a:blip>
          <a:srcRect l="28918" t="16185" r="35656" b="16179"/>
          <a:stretch/>
        </p:blipFill>
        <p:spPr>
          <a:xfrm>
            <a:off x="1807226" y="2571750"/>
            <a:ext cx="2223027" cy="225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 title="Cone_38_Polygon_Check.png"/>
          <p:cNvPicPr preferRelativeResize="0"/>
          <p:nvPr/>
        </p:nvPicPr>
        <p:blipFill rotWithShape="1">
          <a:blip r:embed="rId4">
            <a:alphaModFix/>
          </a:blip>
          <a:srcRect l="7782" r="11657"/>
          <a:stretch/>
        </p:blipFill>
        <p:spPr>
          <a:xfrm>
            <a:off x="260700" y="1412900"/>
            <a:ext cx="1867150" cy="2317699"/>
          </a:xfrm>
          <a:prstGeom prst="rect">
            <a:avLst/>
          </a:prstGeom>
          <a:noFill/>
          <a:ln w="19050" cap="flat" cmpd="sng">
            <a:solidFill>
              <a:srgbClr val="06225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4" name="Google Shape;94;p17"/>
          <p:cNvSpPr txBox="1"/>
          <p:nvPr/>
        </p:nvSpPr>
        <p:spPr>
          <a:xfrm>
            <a:off x="162450" y="720250"/>
            <a:ext cx="88191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Objective:</a:t>
            </a:r>
            <a:r>
              <a:rPr lang="en" sz="1700" dirty="0">
                <a:solidFill>
                  <a:schemeClr val="dk1"/>
                </a:solidFill>
              </a:rPr>
              <a:t> Automatically detect the </a:t>
            </a:r>
            <a:r>
              <a:rPr lang="en" sz="1700" b="1" dirty="0">
                <a:solidFill>
                  <a:schemeClr val="dk1"/>
                </a:solidFill>
              </a:rPr>
              <a:t>cone boundary and crater rim</a:t>
            </a:r>
            <a:r>
              <a:rPr lang="en" sz="1700" dirty="0">
                <a:solidFill>
                  <a:schemeClr val="dk1"/>
                </a:solidFill>
              </a:rPr>
              <a:t> from elevation data</a:t>
            </a:r>
            <a:endParaRPr sz="17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2350" y="0"/>
            <a:ext cx="9144000" cy="832200"/>
          </a:xfrm>
          <a:prstGeom prst="rect">
            <a:avLst/>
          </a:prstGeom>
          <a:solidFill>
            <a:srgbClr val="18275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209375" y="1125150"/>
            <a:ext cx="60051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 dirty="0">
                <a:solidFill>
                  <a:schemeClr val="dk1"/>
                </a:solidFill>
              </a:rPr>
              <a:t>How it works</a:t>
            </a:r>
            <a:endParaRPr sz="1700" b="1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Remove background terrain: </a:t>
            </a:r>
            <a:r>
              <a:rPr lang="en" sz="1700" dirty="0">
                <a:solidFill>
                  <a:schemeClr val="dk1"/>
                </a:solidFill>
              </a:rPr>
              <a:t>Estimate the original ground surface and subtract it to isolate the volcano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Extract key metrics:</a:t>
            </a:r>
            <a:endParaRPr sz="1700" b="1" dirty="0">
              <a:solidFill>
                <a:schemeClr val="dk1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 b="1" dirty="0">
                <a:solidFill>
                  <a:schemeClr val="dk1"/>
                </a:solidFill>
              </a:rPr>
              <a:t>Cone and crater: </a:t>
            </a:r>
            <a:r>
              <a:rPr lang="en" sz="1700" dirty="0">
                <a:solidFill>
                  <a:schemeClr val="dk1"/>
                </a:solidFill>
              </a:rPr>
              <a:t>height, depth, volume, perimeter, area, width, slope</a:t>
            </a:r>
            <a:endParaRPr sz="1700" dirty="0">
              <a:solidFill>
                <a:schemeClr val="dk1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 b="1" dirty="0">
                <a:solidFill>
                  <a:schemeClr val="dk1"/>
                </a:solidFill>
              </a:rPr>
              <a:t>Calculated: </a:t>
            </a:r>
            <a:r>
              <a:rPr lang="en" sz="1700" dirty="0">
                <a:solidFill>
                  <a:schemeClr val="dk1"/>
                </a:solidFill>
              </a:rPr>
              <a:t>roundness (elongation, circularity, eccentricity), orientation and length of axes, ratios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Compute statistics: </a:t>
            </a:r>
            <a:r>
              <a:rPr lang="en" sz="1700" dirty="0">
                <a:solidFill>
                  <a:schemeClr val="dk1"/>
                </a:solidFill>
              </a:rPr>
              <a:t>min, max, mean, median, standard deviation, skew, and kurtosis</a:t>
            </a:r>
            <a:endParaRPr sz="1700" dirty="0">
              <a:solidFill>
                <a:schemeClr val="dk1"/>
              </a:solidFill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209375" y="92850"/>
            <a:ext cx="856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</a:rPr>
              <a:t>Stage 2: Morphometric Extraction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162450" y="722850"/>
            <a:ext cx="88191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Objective:</a:t>
            </a:r>
            <a:r>
              <a:rPr lang="en" sz="1700" dirty="0">
                <a:solidFill>
                  <a:schemeClr val="dk1"/>
                </a:solidFill>
              </a:rPr>
              <a:t> Consistently quantify the </a:t>
            </a:r>
            <a:r>
              <a:rPr lang="en" sz="1700" b="1" dirty="0">
                <a:solidFill>
                  <a:schemeClr val="dk1"/>
                </a:solidFill>
              </a:rPr>
              <a:t>size, shape, and structure</a:t>
            </a:r>
            <a:r>
              <a:rPr lang="en" sz="1700" dirty="0">
                <a:solidFill>
                  <a:schemeClr val="dk1"/>
                </a:solidFill>
              </a:rPr>
              <a:t> of each volcanic cone</a:t>
            </a:r>
            <a:endParaRPr sz="1700" b="1" dirty="0">
              <a:solidFill>
                <a:schemeClr val="dk1"/>
              </a:solidFill>
            </a:endParaRPr>
          </a:p>
        </p:txBody>
      </p:sp>
      <p:pic>
        <p:nvPicPr>
          <p:cNvPr id="103" name="Google Shape;103;p18" title="Cone 11 (2).png"/>
          <p:cNvPicPr preferRelativeResize="0"/>
          <p:nvPr/>
        </p:nvPicPr>
        <p:blipFill rotWithShape="1">
          <a:blip r:embed="rId3">
            <a:alphaModFix/>
          </a:blip>
          <a:srcRect l="18522" t="6567" r="25146" b="6567"/>
          <a:stretch/>
        </p:blipFill>
        <p:spPr>
          <a:xfrm>
            <a:off x="6383963" y="1418100"/>
            <a:ext cx="2597576" cy="1443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 title="Cone_11_MVEE_Fit.png"/>
          <p:cNvPicPr preferRelativeResize="0"/>
          <p:nvPr/>
        </p:nvPicPr>
        <p:blipFill rotWithShape="1">
          <a:blip r:embed="rId4">
            <a:alphaModFix/>
          </a:blip>
          <a:srcRect l="3394" r="6354"/>
          <a:stretch/>
        </p:blipFill>
        <p:spPr>
          <a:xfrm>
            <a:off x="6652950" y="2861450"/>
            <a:ext cx="2059630" cy="228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2350" y="0"/>
            <a:ext cx="9144000" cy="832200"/>
          </a:xfrm>
          <a:prstGeom prst="rect">
            <a:avLst/>
          </a:prstGeom>
          <a:solidFill>
            <a:srgbClr val="18275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162450" y="1413943"/>
            <a:ext cx="89814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How it works</a:t>
            </a:r>
            <a:endParaRPr sz="1700" b="1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Phase 1 — Initial Processing:</a:t>
            </a:r>
            <a:endParaRPr sz="1700" b="1" dirty="0">
              <a:solidFill>
                <a:schemeClr val="dk1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 dirty="0">
                <a:solidFill>
                  <a:schemeClr val="dk1"/>
                </a:solidFill>
              </a:rPr>
              <a:t>Processes all new cones in parallel using ProcessPoolExecutor</a:t>
            </a:r>
            <a:endParaRPr sz="1700" dirty="0">
              <a:solidFill>
                <a:schemeClr val="dk1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 dirty="0">
                <a:solidFill>
                  <a:schemeClr val="dk1"/>
                </a:solidFill>
              </a:rPr>
              <a:t>Classifies errors as </a:t>
            </a:r>
            <a:r>
              <a:rPr lang="en" sz="1700" b="1" dirty="0">
                <a:solidFill>
                  <a:schemeClr val="dk1"/>
                </a:solidFill>
              </a:rPr>
              <a:t>fatal</a:t>
            </a:r>
            <a:r>
              <a:rPr lang="en" sz="1700" dirty="0">
                <a:solidFill>
                  <a:schemeClr val="dk1"/>
                </a:solidFill>
              </a:rPr>
              <a:t> or </a:t>
            </a:r>
            <a:r>
              <a:rPr lang="en" sz="1700" b="1" dirty="0">
                <a:solidFill>
                  <a:schemeClr val="dk1"/>
                </a:solidFill>
              </a:rPr>
              <a:t>transient</a:t>
            </a:r>
            <a:endParaRPr sz="1700" b="1" dirty="0">
              <a:solidFill>
                <a:schemeClr val="dk1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 dirty="0">
                <a:solidFill>
                  <a:schemeClr val="dk1"/>
                </a:solidFill>
              </a:rPr>
              <a:t>Applies global cooldown to prevent API overload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Phase 2 — Targeted Retry:</a:t>
            </a:r>
            <a:endParaRPr sz="1700" b="1" dirty="0">
              <a:solidFill>
                <a:schemeClr val="dk1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 dirty="0">
                <a:solidFill>
                  <a:schemeClr val="dk1"/>
                </a:solidFill>
              </a:rPr>
              <a:t>Retries only transient failures using exponential backoff with a per-cone retry limit</a:t>
            </a:r>
            <a:endParaRPr sz="1700" dirty="0">
              <a:solidFill>
                <a:schemeClr val="dk1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 dirty="0">
                <a:solidFill>
                  <a:schemeClr val="dk1"/>
                </a:solidFill>
              </a:rPr>
              <a:t>Escalates cones to </a:t>
            </a:r>
            <a:r>
              <a:rPr lang="en" sz="1700" b="1" dirty="0">
                <a:solidFill>
                  <a:schemeClr val="dk1"/>
                </a:solidFill>
              </a:rPr>
              <a:t>FAILED_FATAL </a:t>
            </a:r>
            <a:r>
              <a:rPr lang="en" sz="1700" dirty="0">
                <a:solidFill>
                  <a:schemeClr val="dk1"/>
                </a:solidFill>
              </a:rPr>
              <a:t>status if retry limits are exceeded</a:t>
            </a:r>
            <a:endParaRPr sz="1700" dirty="0">
              <a:solidFill>
                <a:schemeClr val="dk1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 dirty="0">
                <a:solidFill>
                  <a:schemeClr val="dk1"/>
                </a:solidFill>
              </a:rPr>
              <a:t>Continues until all cones succeed or an external outage forces termination </a:t>
            </a:r>
            <a:endParaRPr sz="1700" b="1" dirty="0">
              <a:solidFill>
                <a:schemeClr val="dk1"/>
              </a:solidFill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209375" y="92850"/>
            <a:ext cx="856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</a:rPr>
              <a:t>Stage 3: Automated Pipeline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162450" y="723900"/>
            <a:ext cx="88191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Objective:</a:t>
            </a:r>
            <a:r>
              <a:rPr lang="en" sz="1700" dirty="0">
                <a:solidFill>
                  <a:schemeClr val="dk1"/>
                </a:solidFill>
              </a:rPr>
              <a:t> Execute Stage 1 (segmentation) and Stage 2 (morphometrics) at scale using a two-phase parallel pipeline with resume support and error handling</a:t>
            </a:r>
            <a:endParaRPr sz="17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/>
          <p:nvPr/>
        </p:nvSpPr>
        <p:spPr>
          <a:xfrm>
            <a:off x="2350" y="0"/>
            <a:ext cx="9144000" cy="832200"/>
          </a:xfrm>
          <a:prstGeom prst="rect">
            <a:avLst/>
          </a:prstGeom>
          <a:solidFill>
            <a:srgbClr val="18275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291600" y="739350"/>
            <a:ext cx="85608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Conclusion: </a:t>
            </a:r>
            <a:r>
              <a:rPr lang="en" sz="1700" dirty="0">
                <a:solidFill>
                  <a:schemeClr val="dk1"/>
                </a:solidFill>
              </a:rPr>
              <a:t>Developed an </a:t>
            </a:r>
            <a:r>
              <a:rPr lang="en" sz="1700" b="1" dirty="0">
                <a:solidFill>
                  <a:schemeClr val="dk1"/>
                </a:solidFill>
              </a:rPr>
              <a:t>automated, scalable pipeline</a:t>
            </a:r>
            <a:r>
              <a:rPr lang="en" sz="1700" dirty="0">
                <a:solidFill>
                  <a:schemeClr val="dk1"/>
                </a:solidFill>
              </a:rPr>
              <a:t> for DEM segmentation and morphometric extraction across large volcanic fields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Standardizes workflows to improve </a:t>
            </a:r>
            <a:r>
              <a:rPr lang="en" sz="1700" b="1" dirty="0">
                <a:solidFill>
                  <a:schemeClr val="dk1"/>
                </a:solidFill>
              </a:rPr>
              <a:t>consistency, reproducibility, and scalability</a:t>
            </a:r>
            <a:endParaRPr sz="1700" b="1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Successfully applied to 445 cones in the San Francisco Volcanic Field, demonstrating regional-scale capability</a:t>
            </a:r>
            <a:endParaRPr sz="19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Future Research — Expansion to Mars:</a:t>
            </a:r>
            <a:endParaRPr sz="1700" b="1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Extend the pipeline to planetary-scale datasets, targeting </a:t>
            </a:r>
            <a:r>
              <a:rPr lang="en" sz="1700" b="1" dirty="0">
                <a:solidFill>
                  <a:schemeClr val="dk1"/>
                </a:solidFill>
              </a:rPr>
              <a:t>&gt;65,000 cones on Mars</a:t>
            </a:r>
            <a:endParaRPr sz="1700" b="1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Enable </a:t>
            </a:r>
            <a:r>
              <a:rPr lang="en" sz="1700" b="1" dirty="0">
                <a:solidFill>
                  <a:schemeClr val="dk1"/>
                </a:solidFill>
              </a:rPr>
              <a:t>large-scale comparative analysis</a:t>
            </a:r>
            <a:r>
              <a:rPr lang="en" sz="1700" dirty="0">
                <a:solidFill>
                  <a:schemeClr val="dk1"/>
                </a:solidFill>
              </a:rPr>
              <a:t> between Earth and Martian volcanic morphologies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Support investigation of </a:t>
            </a:r>
            <a:r>
              <a:rPr lang="en" sz="1700" b="1" dirty="0">
                <a:solidFill>
                  <a:schemeClr val="dk1"/>
                </a:solidFill>
              </a:rPr>
              <a:t>eruption processes, surface evolution, and planetary differences</a:t>
            </a:r>
            <a:r>
              <a:rPr lang="en" sz="1700" dirty="0">
                <a:solidFill>
                  <a:schemeClr val="dk1"/>
                </a:solidFill>
              </a:rPr>
              <a:t> using consistent metrics</a:t>
            </a:r>
            <a:endParaRPr sz="1900" b="1" dirty="0">
              <a:solidFill>
                <a:schemeClr val="dk1"/>
              </a:solidFill>
            </a:endParaRPr>
          </a:p>
        </p:txBody>
      </p:sp>
      <p:sp>
        <p:nvSpPr>
          <p:cNvPr id="119" name="Google Shape;119;p20"/>
          <p:cNvSpPr txBox="1"/>
          <p:nvPr/>
        </p:nvSpPr>
        <p:spPr>
          <a:xfrm>
            <a:off x="209375" y="92850"/>
            <a:ext cx="856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</a:rPr>
              <a:t>Conclusions &amp; Future Research</a:t>
            </a:r>
            <a:endParaRPr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/>
          <p:nvPr/>
        </p:nvSpPr>
        <p:spPr>
          <a:xfrm>
            <a:off x="2350" y="0"/>
            <a:ext cx="9144000" cy="832200"/>
          </a:xfrm>
          <a:prstGeom prst="rect">
            <a:avLst/>
          </a:prstGeom>
          <a:solidFill>
            <a:srgbClr val="18275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>
            <a:off x="209375" y="986223"/>
            <a:ext cx="8794508" cy="23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[1]</a:t>
            </a:r>
            <a:r>
              <a:rPr lang="en" sz="1700" dirty="0">
                <a:solidFill>
                  <a:schemeClr val="dk1"/>
                </a:solidFill>
              </a:rPr>
              <a:t> Pedrazzi D. et al. (2024), Geomorphology 109400, </a:t>
            </a:r>
            <a:r>
              <a:rPr lang="en" sz="1700" u="sng" dirty="0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10.1016/j.geomorph.2024.109400</a:t>
            </a:r>
            <a:r>
              <a:rPr lang="en" sz="1700" dirty="0">
                <a:solidFill>
                  <a:schemeClr val="dk1"/>
                </a:solidFill>
              </a:rPr>
              <a:t>. </a:t>
            </a:r>
            <a:r>
              <a:rPr lang="en" sz="1700" b="1" dirty="0">
                <a:solidFill>
                  <a:schemeClr val="dk1"/>
                </a:solidFill>
              </a:rPr>
              <a:t>[2] </a:t>
            </a:r>
            <a:r>
              <a:rPr lang="en" sz="1700" dirty="0">
                <a:solidFill>
                  <a:schemeClr val="dk1"/>
                </a:solidFill>
              </a:rPr>
              <a:t>Poulos M. J. et al. (2012), Geophys. Res. Let. 39, 2012GL051283. 		  </a:t>
            </a:r>
            <a:r>
              <a:rPr lang="en" sz="1700" b="1" dirty="0">
                <a:solidFill>
                  <a:schemeClr val="dk1"/>
                </a:solidFill>
              </a:rPr>
              <a:t>[3] </a:t>
            </a:r>
            <a:r>
              <a:rPr lang="en" sz="1700" dirty="0">
                <a:solidFill>
                  <a:schemeClr val="dk1"/>
                </a:solidFill>
              </a:rPr>
              <a:t>McGuire L. A., et al. (2014), JGR Earth Surface 119, 1725–1750. 		  </a:t>
            </a:r>
            <a:r>
              <a:rPr lang="en" sz="1700" b="1" dirty="0">
                <a:solidFill>
                  <a:schemeClr val="dk1"/>
                </a:solidFill>
              </a:rPr>
              <a:t>[4] </a:t>
            </a:r>
            <a:r>
              <a:rPr lang="en" sz="1700" dirty="0">
                <a:solidFill>
                  <a:schemeClr val="dk1"/>
                </a:solidFill>
              </a:rPr>
              <a:t>Brož,</a:t>
            </a:r>
            <a:r>
              <a:rPr lang="en" sz="1700" dirty="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700" u="sng" dirty="0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P.et</a:t>
            </a:r>
            <a:r>
              <a:rPr lang="en" sz="1700" dirty="0">
                <a:solidFill>
                  <a:schemeClr val="dk1"/>
                </a:solidFill>
              </a:rPr>
              <a:t> al. (2015), JGR Planets 120, 1512–1527. 				  </a:t>
            </a:r>
            <a:r>
              <a:rPr lang="en" sz="1700" b="1" dirty="0">
                <a:solidFill>
                  <a:schemeClr val="dk1"/>
                </a:solidFill>
              </a:rPr>
              <a:t>[5] </a:t>
            </a:r>
            <a:r>
              <a:rPr lang="en" sz="1700" dirty="0">
                <a:solidFill>
                  <a:schemeClr val="dk1"/>
                </a:solidFill>
              </a:rPr>
              <a:t>Richardson, J. A. et al. (2021), JGR Planets 126, e2020JE006620. 		  </a:t>
            </a:r>
            <a:r>
              <a:rPr lang="en" sz="1700" b="1" dirty="0">
                <a:solidFill>
                  <a:schemeClr val="dk1"/>
                </a:solidFill>
              </a:rPr>
              <a:t>[6]</a:t>
            </a:r>
            <a:r>
              <a:rPr lang="en" sz="1700" dirty="0">
                <a:solidFill>
                  <a:schemeClr val="dk1"/>
                </a:solidFill>
              </a:rPr>
              <a:t> Mills A. et al. (2024), Icarus 418, 116145.</a:t>
            </a:r>
            <a:endParaRPr sz="1700" dirty="0">
              <a:solidFill>
                <a:schemeClr val="dk1"/>
              </a:solidFill>
            </a:endParaRPr>
          </a:p>
        </p:txBody>
      </p:sp>
      <p:sp>
        <p:nvSpPr>
          <p:cNvPr id="126" name="Google Shape;126;p21"/>
          <p:cNvSpPr txBox="1"/>
          <p:nvPr/>
        </p:nvSpPr>
        <p:spPr>
          <a:xfrm>
            <a:off x="209375" y="92850"/>
            <a:ext cx="856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</a:rPr>
              <a:t>Thank you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127" name="Google Shape;127;p21" title="Cone 7 (2).png"/>
          <p:cNvPicPr preferRelativeResize="0"/>
          <p:nvPr/>
        </p:nvPicPr>
        <p:blipFill rotWithShape="1">
          <a:blip r:embed="rId5">
            <a:alphaModFix/>
          </a:blip>
          <a:srcRect l="12389" t="7651" r="11182" b="37425"/>
          <a:stretch/>
        </p:blipFill>
        <p:spPr>
          <a:xfrm>
            <a:off x="144818" y="3509450"/>
            <a:ext cx="4365500" cy="151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 title="Cone 30 (1).png"/>
          <p:cNvPicPr preferRelativeResize="0"/>
          <p:nvPr/>
        </p:nvPicPr>
        <p:blipFill rotWithShape="1">
          <a:blip r:embed="rId6">
            <a:alphaModFix/>
          </a:blip>
          <a:srcRect l="10855" t="18093" r="15750"/>
          <a:stretch/>
        </p:blipFill>
        <p:spPr>
          <a:xfrm>
            <a:off x="4638382" y="3509450"/>
            <a:ext cx="4365501" cy="151077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/>
        </p:nvSpPr>
        <p:spPr>
          <a:xfrm>
            <a:off x="209375" y="917279"/>
            <a:ext cx="6454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References</a:t>
            </a:r>
            <a:endParaRPr sz="17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210b815ceb6506e01618af2d17eefaef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dfff1f5fea1391eb144090130f045bf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86BFAB1D-1C8C-4565-97A4-98DA0C094EFC}"/>
</file>

<file path=customXml/itemProps2.xml><?xml version="1.0" encoding="utf-8"?>
<ds:datastoreItem xmlns:ds="http://schemas.openxmlformats.org/officeDocument/2006/customXml" ds:itemID="{93215C7F-E96A-4C3E-9E2A-E2EB9AA7E933}"/>
</file>

<file path=customXml/itemProps3.xml><?xml version="1.0" encoding="utf-8"?>
<ds:datastoreItem xmlns:ds="http://schemas.openxmlformats.org/officeDocument/2006/customXml" ds:itemID="{CA0C60BB-2E03-48AC-A77A-B6110BD4492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763</Words>
  <Application>Microsoft Office PowerPoint</Application>
  <PresentationFormat>On-screen Show (16:9)</PresentationFormat>
  <Paragraphs>73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Michelle A. Coe</dc:creator>
  <cp:lastModifiedBy>Coe, Michelle A - (macoe)</cp:lastModifiedBy>
  <cp:revision>2</cp:revision>
  <dcterms:modified xsi:type="dcterms:W3CDTF">2026-04-08T23:26:04Z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